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notesMasterIdLst>
    <p:notesMasterId r:id="rId10"/>
  </p:notesMasterIdLst>
  <p:handoutMasterIdLst>
    <p:handoutMasterId r:id="rId11"/>
  </p:handoutMasterIdLst>
  <p:sldIdLst>
    <p:sldId id="267" r:id="rId2"/>
    <p:sldId id="268" r:id="rId3"/>
    <p:sldId id="269" r:id="rId4"/>
    <p:sldId id="270" r:id="rId5"/>
    <p:sldId id="271" r:id="rId6"/>
    <p:sldId id="272" r:id="rId7"/>
    <p:sldId id="273" r:id="rId8"/>
    <p:sldId id="274"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2" autoAdjust="0"/>
    <p:restoredTop sz="91134" autoAdjust="0"/>
  </p:normalViewPr>
  <p:slideViewPr>
    <p:cSldViewPr snapToGrid="0">
      <p:cViewPr varScale="1">
        <p:scale>
          <a:sx n="76" d="100"/>
          <a:sy n="76" d="100"/>
        </p:scale>
        <p:origin x="147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91" d="100"/>
          <a:sy n="91" d="100"/>
        </p:scale>
        <p:origin x="3768" y="108"/>
      </p:cViewPr>
      <p:guideLst>
        <p:guide orient="horz" pos="3127"/>
        <p:guide pos="2141"/>
      </p:guideLst>
    </p:cSldViewPr>
  </p:notesViewPr>
  <p:gridSpacing cx="180023" cy="18002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5171547-C165-453D-BFB5-B374ADBCF9A6}" type="datetime1">
              <a:rPr lang="en-US" altLang="zh-CN"/>
              <a:pPr>
                <a:defRPr/>
              </a:pPr>
              <a:t>2/6/2017</a:t>
            </a:fld>
            <a:endParaRPr lang="en-US" altLang="zh-CN"/>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6565ABD-CF4F-49A3-ADE1-F7E851A965D5}" type="slidenum">
              <a:rPr lang="en-GB" altLang="en-US"/>
              <a:pPr>
                <a:defRPr/>
              </a:pPr>
              <a:t>‹#›</a:t>
            </a:fld>
            <a:endParaRPr lang="en-GB" altLang="en-US"/>
          </a:p>
        </p:txBody>
      </p:sp>
    </p:spTree>
    <p:extLst>
      <p:ext uri="{BB962C8B-B14F-4D97-AF65-F5344CB8AC3E}">
        <p14:creationId xmlns:p14="http://schemas.microsoft.com/office/powerpoint/2010/main" val="121961794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423F8B5-5A6F-411B-89D6-4BBA12463FA0}" type="datetime1">
              <a:rPr lang="en-US" altLang="zh-CN"/>
              <a:pPr>
                <a:defRPr/>
              </a:pPr>
              <a:t>2/6/2017</a:t>
            </a:fld>
            <a:endParaRPr lang="en-US" altLang="zh-CN"/>
          </a:p>
        </p:txBody>
      </p:sp>
      <p:sp>
        <p:nvSpPr>
          <p:cNvPr id="3076"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AF32535-06E7-4614-AAC8-20CF36A30CDB}" type="slidenum">
              <a:rPr lang="en-GB" altLang="en-US"/>
              <a:pPr>
                <a:defRPr/>
              </a:pPr>
              <a:t>‹#›</a:t>
            </a:fld>
            <a:endParaRPr lang="en-GB" altLang="en-US"/>
          </a:p>
        </p:txBody>
      </p:sp>
    </p:spTree>
    <p:extLst>
      <p:ext uri="{BB962C8B-B14F-4D97-AF65-F5344CB8AC3E}">
        <p14:creationId xmlns:p14="http://schemas.microsoft.com/office/powerpoint/2010/main" val="132634836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70359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646587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6209544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p:spPr>
        <p:txBody>
          <a:bodyPr wrap="none" anchor="ctr"/>
          <a:lstStyle>
            <a:lvl1pPr>
              <a:defRPr sz="1000">
                <a:solidFill>
                  <a:schemeClr val="tx1"/>
                </a:solidFill>
                <a:latin typeface="Arial" pitchFamily="34" charset="0"/>
                <a:cs typeface="Arial" pitchFamily="34" charset="0"/>
              </a:defRPr>
            </a:lvl1pPr>
            <a:lvl2pPr marL="742950" indent="-285750">
              <a:defRPr sz="1000">
                <a:solidFill>
                  <a:schemeClr val="tx1"/>
                </a:solidFill>
                <a:latin typeface="Arial" pitchFamily="34" charset="0"/>
                <a:cs typeface="Arial" pitchFamily="34" charset="0"/>
              </a:defRPr>
            </a:lvl2pPr>
            <a:lvl3pPr marL="1143000" indent="-228600">
              <a:defRPr sz="1000">
                <a:solidFill>
                  <a:schemeClr val="tx1"/>
                </a:solidFill>
                <a:latin typeface="Arial" pitchFamily="34" charset="0"/>
                <a:cs typeface="Arial" pitchFamily="34" charset="0"/>
              </a:defRPr>
            </a:lvl3pPr>
            <a:lvl4pPr marL="1600200" indent="-228600">
              <a:defRPr sz="1000">
                <a:solidFill>
                  <a:schemeClr val="tx1"/>
                </a:solidFill>
                <a:latin typeface="Arial" pitchFamily="34" charset="0"/>
                <a:cs typeface="Arial" pitchFamily="34" charset="0"/>
              </a:defRPr>
            </a:lvl4pPr>
            <a:lvl5pPr marL="2057400" indent="-228600">
              <a:defRPr sz="1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000">
                <a:solidFill>
                  <a:schemeClr val="tx1"/>
                </a:solidFill>
                <a:latin typeface="Arial" pitchFamily="34" charset="0"/>
                <a:cs typeface="Arial" pitchFamily="34" charset="0"/>
              </a:defRPr>
            </a:lvl9pPr>
          </a:lstStyle>
          <a:p>
            <a:pPr>
              <a:defRPr/>
            </a:pPr>
            <a:endParaRPr lang="en-US" altLang="en-US" smtClean="0"/>
          </a:p>
        </p:txBody>
      </p:sp>
      <p:sp>
        <p:nvSpPr>
          <p:cNvPr id="5" name="TextBox 4"/>
          <p:cNvSpPr txBox="1">
            <a:spLocks noChangeArrowheads="1"/>
          </p:cNvSpPr>
          <p:nvPr userDrawn="1"/>
        </p:nvSpPr>
        <p:spPr bwMode="auto">
          <a:xfrm>
            <a:off x="538163" y="6394450"/>
            <a:ext cx="3630612" cy="311150"/>
          </a:xfrm>
          <a:prstGeom prst="rect">
            <a:avLst/>
          </a:prstGeom>
          <a:noFill/>
          <a:ln>
            <a:noFill/>
          </a:ln>
          <a:extLst/>
        </p:spPr>
        <p:txBody>
          <a:bodyPr anchor="ctr"/>
          <a:lstStyle>
            <a:lvl1pPr>
              <a:defRPr sz="1000">
                <a:solidFill>
                  <a:schemeClr val="tx1"/>
                </a:solidFill>
                <a:latin typeface="Arial" pitchFamily="34" charset="0"/>
                <a:cs typeface="Arial" pitchFamily="34" charset="0"/>
              </a:defRPr>
            </a:lvl1pPr>
            <a:lvl2pPr marL="742950" indent="-285750">
              <a:defRPr sz="1000">
                <a:solidFill>
                  <a:schemeClr val="tx1"/>
                </a:solidFill>
                <a:latin typeface="Arial" pitchFamily="34" charset="0"/>
                <a:cs typeface="Arial" pitchFamily="34" charset="0"/>
              </a:defRPr>
            </a:lvl2pPr>
            <a:lvl3pPr marL="1143000" indent="-228600">
              <a:defRPr sz="1000">
                <a:solidFill>
                  <a:schemeClr val="tx1"/>
                </a:solidFill>
                <a:latin typeface="Arial" pitchFamily="34" charset="0"/>
                <a:cs typeface="Arial" pitchFamily="34" charset="0"/>
              </a:defRPr>
            </a:lvl3pPr>
            <a:lvl4pPr marL="1600200" indent="-228600">
              <a:defRPr sz="1000">
                <a:solidFill>
                  <a:schemeClr val="tx1"/>
                </a:solidFill>
                <a:latin typeface="Arial" pitchFamily="34" charset="0"/>
                <a:cs typeface="Arial" pitchFamily="34" charset="0"/>
              </a:defRPr>
            </a:lvl4pPr>
            <a:lvl5pPr marL="2057400" indent="-228600">
              <a:defRPr sz="1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000">
                <a:solidFill>
                  <a:schemeClr val="tx1"/>
                </a:solidFill>
                <a:latin typeface="Arial" pitchFamily="34" charset="0"/>
                <a:cs typeface="Arial" pitchFamily="34" charset="0"/>
              </a:defRPr>
            </a:lvl9pPr>
          </a:lstStyle>
          <a:p>
            <a:pPr>
              <a:defRPr/>
            </a:pPr>
            <a:r>
              <a:rPr lang="en-GB" altLang="sv-SE" smtClean="0">
                <a:solidFill>
                  <a:schemeClr val="bg1"/>
                </a:solidFill>
              </a:rPr>
              <a:t> </a:t>
            </a:r>
            <a:r>
              <a:rPr lang="en-GB" altLang="sv-SE" smtClean="0"/>
              <a:t>SA WG2 Meeting #118, 14 – 18 November 2016</a:t>
            </a:r>
            <a:endParaRPr lang="en-GB" altLang="sv-SE" smtClean="0">
              <a:solidFill>
                <a:schemeClr val="bg1"/>
              </a:solidFill>
            </a:endParaRPr>
          </a:p>
        </p:txBody>
      </p:sp>
      <p:sp>
        <p:nvSpPr>
          <p:cNvPr id="6" name="Oval 5"/>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4276470-CBF2-4180-B158-639388AB08DA}" type="slidenum">
              <a:rPr lang="en-GB" altLang="en-US" b="1" smtClean="0"/>
              <a:pPr algn="ctr">
                <a:defRPr/>
              </a:pPr>
              <a:t>‹#›</a:t>
            </a:fld>
            <a:endParaRPr lang="en-GB" altLang="en-US" b="1" smtClean="0"/>
          </a:p>
          <a:p>
            <a:pPr>
              <a:defRPr/>
            </a:pPr>
            <a:endParaRPr lang="en-GB" altLang="en-US" smtClean="0"/>
          </a:p>
        </p:txBody>
      </p:sp>
      <p:sp>
        <p:nvSpPr>
          <p:cNvPr id="7" name="Rectangle 15"/>
          <p:cNvSpPr>
            <a:spLocks noChangeArrowheads="1"/>
          </p:cNvSpPr>
          <p:nvPr userDrawn="1"/>
        </p:nvSpPr>
        <p:spPr bwMode="auto">
          <a:xfrm>
            <a:off x="4086225" y="3303588"/>
            <a:ext cx="971550" cy="246062"/>
          </a:xfrm>
          <a:prstGeom prst="rect">
            <a:avLst/>
          </a:prstGeom>
          <a:noFill/>
          <a:ln>
            <a:noFill/>
          </a:ln>
          <a:extLst/>
        </p:spPr>
        <p:txBody>
          <a:bodyPr wrap="none">
            <a:spAutoFit/>
          </a:bodyPr>
          <a:lstStyle>
            <a:lvl1pPr>
              <a:defRPr sz="1000">
                <a:solidFill>
                  <a:schemeClr val="tx1"/>
                </a:solidFill>
                <a:latin typeface="Arial" pitchFamily="34" charset="0"/>
                <a:cs typeface="Arial" pitchFamily="34" charset="0"/>
              </a:defRPr>
            </a:lvl1pPr>
            <a:lvl2pPr marL="742950" indent="-285750">
              <a:defRPr sz="1000">
                <a:solidFill>
                  <a:schemeClr val="tx1"/>
                </a:solidFill>
                <a:latin typeface="Arial" pitchFamily="34" charset="0"/>
                <a:cs typeface="Arial" pitchFamily="34" charset="0"/>
              </a:defRPr>
            </a:lvl2pPr>
            <a:lvl3pPr marL="1143000" indent="-228600">
              <a:defRPr sz="1000">
                <a:solidFill>
                  <a:schemeClr val="tx1"/>
                </a:solidFill>
                <a:latin typeface="Arial" pitchFamily="34" charset="0"/>
                <a:cs typeface="Arial" pitchFamily="34" charset="0"/>
              </a:defRPr>
            </a:lvl3pPr>
            <a:lvl4pPr marL="1600200" indent="-228600">
              <a:defRPr sz="1000">
                <a:solidFill>
                  <a:schemeClr val="tx1"/>
                </a:solidFill>
                <a:latin typeface="Arial" pitchFamily="34" charset="0"/>
                <a:cs typeface="Arial" pitchFamily="34" charset="0"/>
              </a:defRPr>
            </a:lvl4pPr>
            <a:lvl5pPr marL="2057400" indent="-228600">
              <a:defRPr sz="1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000">
                <a:solidFill>
                  <a:schemeClr val="tx1"/>
                </a:solidFill>
                <a:latin typeface="Arial" pitchFamily="34" charset="0"/>
                <a:cs typeface="Arial" pitchFamily="34" charset="0"/>
              </a:defRPr>
            </a:lvl9pPr>
          </a:lstStyle>
          <a:p>
            <a:pPr eaLnBrk="1" hangingPunct="1">
              <a:defRPr/>
            </a:pPr>
            <a:r>
              <a:rPr lang="en-GB" altLang="en-US" smtClean="0">
                <a:solidFill>
                  <a:schemeClr val="bg1"/>
                </a:solidFill>
              </a:rPr>
              <a:t>© 3GPP 2012</a:t>
            </a:r>
            <a:endParaRPr lang="en-GB" altLang="en-US" smtClean="0"/>
          </a:p>
        </p:txBody>
      </p:sp>
      <p:sp>
        <p:nvSpPr>
          <p:cNvPr id="8" name="Rectangle 16"/>
          <p:cNvSpPr>
            <a:spLocks noChangeArrowheads="1"/>
          </p:cNvSpPr>
          <p:nvPr userDrawn="1"/>
        </p:nvSpPr>
        <p:spPr bwMode="auto">
          <a:xfrm>
            <a:off x="7439025" y="6462713"/>
            <a:ext cx="823913" cy="215900"/>
          </a:xfrm>
          <a:prstGeom prst="rect">
            <a:avLst/>
          </a:prstGeom>
          <a:noFill/>
          <a:ln>
            <a:noFill/>
          </a:ln>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2016</a:t>
            </a:r>
          </a:p>
        </p:txBody>
      </p:sp>
      <p:pic>
        <p:nvPicPr>
          <p:cNvPr id="9" name="Picture 10" descr="3GPP_TM_R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4"/>
          <p:cNvSpPr txBox="1">
            <a:spLocks noChangeArrowheads="1"/>
          </p:cNvSpPr>
          <p:nvPr userDrawn="1"/>
        </p:nvSpPr>
        <p:spPr bwMode="auto">
          <a:xfrm>
            <a:off x="323850" y="73025"/>
            <a:ext cx="5810250" cy="461963"/>
          </a:xfrm>
          <a:prstGeom prst="rect">
            <a:avLst/>
          </a:prstGeom>
          <a:noFill/>
          <a:ln>
            <a:noFill/>
          </a:ln>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smtClean="0">
                <a:latin typeface="Arial "/>
              </a:rPr>
              <a:t>SA WG2 Meeting #119	</a:t>
            </a:r>
          </a:p>
          <a:p>
            <a:pPr eaLnBrk="1" hangingPunct="1">
              <a:defRPr/>
            </a:pPr>
            <a:r>
              <a:rPr lang="en-US" altLang="en-US" sz="1200" b="1" dirty="0" smtClean="0">
                <a:latin typeface="Arial "/>
              </a:rPr>
              <a:t>13 - 17 February 2017, Dubrovnik, Croatia</a:t>
            </a:r>
          </a:p>
        </p:txBody>
      </p:sp>
      <p:sp>
        <p:nvSpPr>
          <p:cNvPr id="11" name="Text Box 13"/>
          <p:cNvSpPr txBox="1">
            <a:spLocks noChangeArrowheads="1"/>
          </p:cNvSpPr>
          <p:nvPr userDrawn="1"/>
        </p:nvSpPr>
        <p:spPr bwMode="auto">
          <a:xfrm>
            <a:off x="5821363" y="177800"/>
            <a:ext cx="1463675" cy="276225"/>
          </a:xfrm>
          <a:prstGeom prst="rect">
            <a:avLst/>
          </a:prstGeom>
          <a:noFill/>
          <a:ln>
            <a:noFill/>
          </a:ln>
          <a:extLst/>
        </p:spPr>
        <p:txBody>
          <a:bodyPr>
            <a:spAutoFit/>
          </a:bodyPr>
          <a:lstStyle>
            <a:lvl1pPr>
              <a:defRPr sz="1000">
                <a:solidFill>
                  <a:schemeClr val="tx1"/>
                </a:solidFill>
                <a:latin typeface="Arial" pitchFamily="34" charset="0"/>
                <a:cs typeface="Arial" pitchFamily="34" charset="0"/>
              </a:defRPr>
            </a:lvl1pPr>
            <a:lvl2pPr marL="742950" indent="-285750">
              <a:defRPr sz="1000">
                <a:solidFill>
                  <a:schemeClr val="tx1"/>
                </a:solidFill>
                <a:latin typeface="Arial" pitchFamily="34" charset="0"/>
                <a:cs typeface="Arial" pitchFamily="34" charset="0"/>
              </a:defRPr>
            </a:lvl2pPr>
            <a:lvl3pPr marL="1143000" indent="-228600">
              <a:defRPr sz="1000">
                <a:solidFill>
                  <a:schemeClr val="tx1"/>
                </a:solidFill>
                <a:latin typeface="Arial" pitchFamily="34" charset="0"/>
                <a:cs typeface="Arial" pitchFamily="34" charset="0"/>
              </a:defRPr>
            </a:lvl3pPr>
            <a:lvl4pPr marL="1600200" indent="-228600">
              <a:defRPr sz="1000">
                <a:solidFill>
                  <a:schemeClr val="tx1"/>
                </a:solidFill>
                <a:latin typeface="Arial" pitchFamily="34" charset="0"/>
                <a:cs typeface="Arial" pitchFamily="34" charset="0"/>
              </a:defRPr>
            </a:lvl4pPr>
            <a:lvl5pPr marL="2057400" indent="-228600">
              <a:defRPr sz="1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000">
                <a:solidFill>
                  <a:schemeClr val="tx1"/>
                </a:solidFill>
                <a:latin typeface="Arial" pitchFamily="34" charset="0"/>
                <a:cs typeface="Arial" pitchFamily="34" charset="0"/>
              </a:defRPr>
            </a:lvl9pPr>
          </a:lstStyle>
          <a:p>
            <a:pPr algn="r" eaLnBrk="1" hangingPunct="1">
              <a:spcBef>
                <a:spcPct val="50000"/>
              </a:spcBef>
              <a:defRPr/>
            </a:pPr>
            <a:r>
              <a:rPr lang="en-GB" altLang="en-US" sz="1200" b="1" dirty="0" smtClean="0"/>
              <a:t>S2-17xxxx</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915695124"/>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27444443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5396873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p:spPr>
        <p:txBody>
          <a:bodyPr wrap="none" anchor="ctr"/>
          <a:lstStyle>
            <a:lvl1pPr>
              <a:defRPr sz="1000">
                <a:solidFill>
                  <a:schemeClr val="tx1"/>
                </a:solidFill>
                <a:latin typeface="Arial" pitchFamily="34" charset="0"/>
                <a:cs typeface="Arial" pitchFamily="34" charset="0"/>
              </a:defRPr>
            </a:lvl1pPr>
            <a:lvl2pPr marL="742950" indent="-285750">
              <a:defRPr sz="1000">
                <a:solidFill>
                  <a:schemeClr val="tx1"/>
                </a:solidFill>
                <a:latin typeface="Arial" pitchFamily="34" charset="0"/>
                <a:cs typeface="Arial" pitchFamily="34" charset="0"/>
              </a:defRPr>
            </a:lvl2pPr>
            <a:lvl3pPr marL="1143000" indent="-228600">
              <a:defRPr sz="1000">
                <a:solidFill>
                  <a:schemeClr val="tx1"/>
                </a:solidFill>
                <a:latin typeface="Arial" pitchFamily="34" charset="0"/>
                <a:cs typeface="Arial" pitchFamily="34" charset="0"/>
              </a:defRPr>
            </a:lvl3pPr>
            <a:lvl4pPr marL="1600200" indent="-228600">
              <a:defRPr sz="1000">
                <a:solidFill>
                  <a:schemeClr val="tx1"/>
                </a:solidFill>
                <a:latin typeface="Arial" pitchFamily="34" charset="0"/>
                <a:cs typeface="Arial" pitchFamily="34" charset="0"/>
              </a:defRPr>
            </a:lvl4pPr>
            <a:lvl5pPr marL="2057400" indent="-228600">
              <a:defRPr sz="1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000">
                <a:solidFill>
                  <a:schemeClr val="tx1"/>
                </a:solidFill>
                <a:latin typeface="Arial" pitchFamily="34" charset="0"/>
                <a:cs typeface="Arial" pitchFamily="34" charset="0"/>
              </a:defRPr>
            </a:lvl9pPr>
          </a:lstStyle>
          <a:p>
            <a:pPr>
              <a:defRPr/>
            </a:pPr>
            <a:endParaRPr lang="en-US" altLang="en-US" smtClean="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29" name="TextBox 13"/>
          <p:cNvSpPr txBox="1">
            <a:spLocks noChangeArrowheads="1"/>
          </p:cNvSpPr>
          <p:nvPr userDrawn="1"/>
        </p:nvSpPr>
        <p:spPr bwMode="auto">
          <a:xfrm>
            <a:off x="538163" y="6394450"/>
            <a:ext cx="3630612" cy="311150"/>
          </a:xfrm>
          <a:prstGeom prst="rect">
            <a:avLst/>
          </a:prstGeom>
          <a:noFill/>
          <a:ln>
            <a:noFill/>
          </a:ln>
          <a:extLst/>
        </p:spPr>
        <p:txBody>
          <a:bodyPr anchor="ctr"/>
          <a:lstStyle>
            <a:lvl1pPr>
              <a:defRPr sz="1000">
                <a:solidFill>
                  <a:schemeClr val="tx1"/>
                </a:solidFill>
                <a:latin typeface="Arial" pitchFamily="34" charset="0"/>
                <a:cs typeface="Arial" pitchFamily="34" charset="0"/>
              </a:defRPr>
            </a:lvl1pPr>
            <a:lvl2pPr marL="742950" indent="-285750">
              <a:defRPr sz="1000">
                <a:solidFill>
                  <a:schemeClr val="tx1"/>
                </a:solidFill>
                <a:latin typeface="Arial" pitchFamily="34" charset="0"/>
                <a:cs typeface="Arial" pitchFamily="34" charset="0"/>
              </a:defRPr>
            </a:lvl2pPr>
            <a:lvl3pPr marL="1143000" indent="-228600">
              <a:defRPr sz="1000">
                <a:solidFill>
                  <a:schemeClr val="tx1"/>
                </a:solidFill>
                <a:latin typeface="Arial" pitchFamily="34" charset="0"/>
                <a:cs typeface="Arial" pitchFamily="34" charset="0"/>
              </a:defRPr>
            </a:lvl3pPr>
            <a:lvl4pPr marL="1600200" indent="-228600">
              <a:defRPr sz="1000">
                <a:solidFill>
                  <a:schemeClr val="tx1"/>
                </a:solidFill>
                <a:latin typeface="Arial" pitchFamily="34" charset="0"/>
                <a:cs typeface="Arial" pitchFamily="34" charset="0"/>
              </a:defRPr>
            </a:lvl4pPr>
            <a:lvl5pPr marL="2057400" indent="-228600">
              <a:defRPr sz="1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000">
                <a:solidFill>
                  <a:schemeClr val="tx1"/>
                </a:solidFill>
                <a:latin typeface="Arial" pitchFamily="34" charset="0"/>
                <a:cs typeface="Arial" pitchFamily="34" charset="0"/>
              </a:defRPr>
            </a:lvl9pPr>
          </a:lstStyle>
          <a:p>
            <a:pPr>
              <a:defRPr/>
            </a:pPr>
            <a:r>
              <a:rPr lang="en-GB" altLang="sv-SE" smtClean="0">
                <a:solidFill>
                  <a:schemeClr val="bg1"/>
                </a:solidFill>
              </a:rPr>
              <a:t> </a:t>
            </a:r>
            <a:r>
              <a:rPr lang="en-GB" altLang="sv-SE" smtClean="0"/>
              <a:t>SA WG2 Meeting #118, 14 – 18 November 2016</a:t>
            </a:r>
            <a:endParaRPr lang="en-GB" altLang="sv-SE" smtClean="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796048DF-C85D-4DB9-ADBC-AF42D0516BCF}" type="slidenum">
              <a:rPr lang="en-GB" altLang="en-US" b="1" smtClean="0"/>
              <a:pPr algn="ctr">
                <a:defRPr/>
              </a:pPr>
              <a:t>‹#›</a:t>
            </a:fld>
            <a:endParaRPr lang="en-GB" altLang="en-US" b="1" smtClean="0"/>
          </a:p>
          <a:p>
            <a:pPr>
              <a:defRPr/>
            </a:pPr>
            <a:endParaRPr lang="en-GB" altLang="en-US" smtClean="0"/>
          </a:p>
        </p:txBody>
      </p:sp>
      <p:sp>
        <p:nvSpPr>
          <p:cNvPr id="1031" name="Rectangle 15"/>
          <p:cNvSpPr>
            <a:spLocks noChangeArrowheads="1"/>
          </p:cNvSpPr>
          <p:nvPr userDrawn="1"/>
        </p:nvSpPr>
        <p:spPr bwMode="auto">
          <a:xfrm>
            <a:off x="4086225" y="3303588"/>
            <a:ext cx="971550" cy="246062"/>
          </a:xfrm>
          <a:prstGeom prst="rect">
            <a:avLst/>
          </a:prstGeom>
          <a:noFill/>
          <a:ln>
            <a:noFill/>
          </a:ln>
          <a:extLst/>
        </p:spPr>
        <p:txBody>
          <a:bodyPr wrap="none">
            <a:spAutoFit/>
          </a:bodyPr>
          <a:lstStyle>
            <a:lvl1pPr>
              <a:defRPr sz="1000">
                <a:solidFill>
                  <a:schemeClr val="tx1"/>
                </a:solidFill>
                <a:latin typeface="Arial" pitchFamily="34" charset="0"/>
                <a:cs typeface="Arial" pitchFamily="34" charset="0"/>
              </a:defRPr>
            </a:lvl1pPr>
            <a:lvl2pPr marL="742950" indent="-285750">
              <a:defRPr sz="1000">
                <a:solidFill>
                  <a:schemeClr val="tx1"/>
                </a:solidFill>
                <a:latin typeface="Arial" pitchFamily="34" charset="0"/>
                <a:cs typeface="Arial" pitchFamily="34" charset="0"/>
              </a:defRPr>
            </a:lvl2pPr>
            <a:lvl3pPr marL="1143000" indent="-228600">
              <a:defRPr sz="1000">
                <a:solidFill>
                  <a:schemeClr val="tx1"/>
                </a:solidFill>
                <a:latin typeface="Arial" pitchFamily="34" charset="0"/>
                <a:cs typeface="Arial" pitchFamily="34" charset="0"/>
              </a:defRPr>
            </a:lvl3pPr>
            <a:lvl4pPr marL="1600200" indent="-228600">
              <a:defRPr sz="1000">
                <a:solidFill>
                  <a:schemeClr val="tx1"/>
                </a:solidFill>
                <a:latin typeface="Arial" pitchFamily="34" charset="0"/>
                <a:cs typeface="Arial" pitchFamily="34" charset="0"/>
              </a:defRPr>
            </a:lvl4pPr>
            <a:lvl5pPr marL="2057400" indent="-228600">
              <a:defRPr sz="1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000">
                <a:solidFill>
                  <a:schemeClr val="tx1"/>
                </a:solidFill>
                <a:latin typeface="Arial" pitchFamily="34" charset="0"/>
                <a:cs typeface="Arial" pitchFamily="34" charset="0"/>
              </a:defRPr>
            </a:lvl9pPr>
          </a:lstStyle>
          <a:p>
            <a:pPr eaLnBrk="1" hangingPunct="1">
              <a:defRPr/>
            </a:pPr>
            <a:r>
              <a:rPr lang="en-GB" altLang="en-US" smtClean="0">
                <a:solidFill>
                  <a:schemeClr val="bg1"/>
                </a:solidFill>
              </a:rPr>
              <a:t>© 3GPP 2012</a:t>
            </a:r>
            <a:endParaRPr lang="en-GB" altLang="en-US" smtClean="0"/>
          </a:p>
        </p:txBody>
      </p:sp>
      <p:sp>
        <p:nvSpPr>
          <p:cNvPr id="1032" name="Rectangle 16"/>
          <p:cNvSpPr>
            <a:spLocks noChangeArrowheads="1"/>
          </p:cNvSpPr>
          <p:nvPr userDrawn="1"/>
        </p:nvSpPr>
        <p:spPr bwMode="auto">
          <a:xfrm>
            <a:off x="7439025" y="6462713"/>
            <a:ext cx="823913" cy="215900"/>
          </a:xfrm>
          <a:prstGeom prst="rect">
            <a:avLst/>
          </a:prstGeom>
          <a:noFill/>
          <a:ln>
            <a:noFill/>
          </a:ln>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2016</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20" r:id="rId1"/>
    <p:sldLayoutId id="2147483918" r:id="rId2"/>
    <p:sldLayoutId id="214748391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p:txBody>
          <a:bodyPr/>
          <a:lstStyle/>
          <a:p>
            <a:r>
              <a:rPr lang="en-US" altLang="en-US" dirty="0" smtClean="0"/>
              <a:t>Service Based Architecture for the Control Plane of 5G Core </a:t>
            </a:r>
          </a:p>
        </p:txBody>
      </p:sp>
      <p:sp>
        <p:nvSpPr>
          <p:cNvPr id="5123" name="Subtitle 2"/>
          <p:cNvSpPr>
            <a:spLocks noGrp="1"/>
          </p:cNvSpPr>
          <p:nvPr>
            <p:ph type="subTitle" idx="1"/>
          </p:nvPr>
        </p:nvSpPr>
        <p:spPr/>
        <p:txBody>
          <a:bodyPr/>
          <a:lstStyle/>
          <a:p>
            <a:r>
              <a:rPr lang="en-US" altLang="en-US" dirty="0" smtClean="0"/>
              <a:t>AT&amp;T</a:t>
            </a:r>
          </a:p>
          <a:p>
            <a:r>
              <a:rPr lang="en-US" dirty="0" smtClean="0"/>
              <a:t>S2-170810</a:t>
            </a:r>
          </a:p>
          <a:p>
            <a:r>
              <a:rPr lang="en-US" dirty="0" smtClean="0"/>
              <a:t>Agenda Item: 6.5.1 </a:t>
            </a:r>
            <a:endParaRPr lang="en-US" dirty="0"/>
          </a:p>
          <a:p>
            <a:endParaRPr lang="en-US" alt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The Traditional Way</a:t>
            </a:r>
            <a:br>
              <a:rPr lang="en-US" dirty="0" smtClean="0"/>
            </a:br>
            <a:r>
              <a:rPr lang="en-US" sz="2325" dirty="0"/>
              <a:t>Specifying Interactions between Logical Functions via </a:t>
            </a:r>
            <a:r>
              <a:rPr lang="en-US" sz="2325" dirty="0" smtClean="0"/>
              <a:t>Stage 2 Call </a:t>
            </a:r>
            <a:r>
              <a:rPr lang="en-US" sz="2325" dirty="0"/>
              <a:t>Flows</a:t>
            </a:r>
          </a:p>
        </p:txBody>
      </p:sp>
      <p:sp>
        <p:nvSpPr>
          <p:cNvPr id="3" name="Content Placeholder 2"/>
          <p:cNvSpPr>
            <a:spLocks noGrp="1"/>
          </p:cNvSpPr>
          <p:nvPr>
            <p:ph idx="1"/>
          </p:nvPr>
        </p:nvSpPr>
        <p:spPr/>
        <p:txBody>
          <a:bodyPr>
            <a:normAutofit lnSpcReduction="10000"/>
          </a:bodyPr>
          <a:lstStyle/>
          <a:p>
            <a:pPr>
              <a:defRPr/>
            </a:pPr>
            <a:r>
              <a:rPr lang="en-US" dirty="0"/>
              <a:t>Traditionally, interactions between 3GPP defined logical elements of a telecom network are specified as a call flow showing a sequence of interactions amongst two or more network elements</a:t>
            </a:r>
          </a:p>
          <a:p>
            <a:pPr>
              <a:defRPr/>
            </a:pPr>
            <a:r>
              <a:rPr lang="en-US" dirty="0" smtClean="0"/>
              <a:t>These call flows only provide a very specific set of interactions with individual interaction between two functions only meaningful within the context of a larger and particular procedure / call flow</a:t>
            </a:r>
          </a:p>
          <a:p>
            <a:pPr lvl="1">
              <a:defRPr/>
            </a:pPr>
            <a:r>
              <a:rPr lang="en-US" dirty="0" smtClean="0"/>
              <a:t>Makes the system inflexible to future uses</a:t>
            </a:r>
          </a:p>
          <a:p>
            <a:pPr lvl="1">
              <a:defRPr/>
            </a:pPr>
            <a:r>
              <a:rPr lang="en-US" dirty="0" smtClean="0"/>
              <a:t>Increases time to market as new features need additional standardization to specify changes to the external behavior of network functions and standardization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smtClean="0"/>
              <a:t>5G Mobile Core</a:t>
            </a:r>
            <a:br>
              <a:rPr lang="en-US" altLang="en-US" smtClean="0"/>
            </a:br>
            <a:r>
              <a:rPr lang="en-US" altLang="en-US" sz="2400" smtClean="0"/>
              <a:t>Control Plane Architecture</a:t>
            </a:r>
          </a:p>
        </p:txBody>
      </p:sp>
      <p:sp>
        <p:nvSpPr>
          <p:cNvPr id="3" name="Content Placeholder 2"/>
          <p:cNvSpPr>
            <a:spLocks noGrp="1"/>
          </p:cNvSpPr>
          <p:nvPr>
            <p:ph idx="1"/>
          </p:nvPr>
        </p:nvSpPr>
        <p:spPr/>
        <p:txBody>
          <a:bodyPr>
            <a:normAutofit fontScale="85000" lnSpcReduction="20000"/>
          </a:bodyPr>
          <a:lstStyle/>
          <a:p>
            <a:pPr>
              <a:defRPr/>
            </a:pPr>
            <a:r>
              <a:rPr lang="en-US" dirty="0" smtClean="0"/>
              <a:t>Based on 3GPP SA2 TR 23.799 agreements </a:t>
            </a:r>
            <a:r>
              <a:rPr lang="en-US" dirty="0"/>
              <a:t>t</a:t>
            </a:r>
            <a:r>
              <a:rPr lang="en-US" dirty="0" smtClean="0"/>
              <a:t>he Control Plane of a 5G core will be modular, comprising of several Network Functions (e.g. AMF, SMF, PCF, UDM etc.) that interact with each other as well as with other entities outside of the Control Plane</a:t>
            </a:r>
          </a:p>
          <a:p>
            <a:pPr>
              <a:defRPr/>
            </a:pPr>
            <a:r>
              <a:rPr lang="en-US" dirty="0" smtClean="0"/>
              <a:t>This modularized approach towards defining a Control Plane architecture is aligned with industry drive towards “</a:t>
            </a:r>
            <a:r>
              <a:rPr lang="en-US" dirty="0" err="1" smtClean="0"/>
              <a:t>softwarization</a:t>
            </a:r>
            <a:r>
              <a:rPr lang="en-US" dirty="0" smtClean="0"/>
              <a:t>” of telecom networks</a:t>
            </a:r>
          </a:p>
          <a:p>
            <a:pPr>
              <a:defRPr/>
            </a:pPr>
            <a:r>
              <a:rPr lang="en-US" dirty="0" smtClean="0"/>
              <a:t>It is important during the specification phase of the network functions that the interactions of Network </a:t>
            </a:r>
            <a:r>
              <a:rPr lang="en-US" dirty="0"/>
              <a:t>F</a:t>
            </a:r>
            <a:r>
              <a:rPr lang="en-US" dirty="0" smtClean="0"/>
              <a:t>unctions within the </a:t>
            </a:r>
            <a:r>
              <a:rPr lang="en-US" dirty="0"/>
              <a:t>C</a:t>
            </a:r>
            <a:r>
              <a:rPr lang="en-US" dirty="0" smtClean="0"/>
              <a:t>ontrol Plane are specified in a manner that would help adopt this concept of multi vendor software modules that are easy to interact with and maintain in a virtualized environment. </a:t>
            </a:r>
          </a:p>
          <a:p>
            <a:pPr lvl="1">
              <a:defRPr/>
            </a:pPr>
            <a:r>
              <a:rPr lang="en-US" dirty="0" smtClean="0"/>
              <a:t>This has been a key driver towards the requirement for consideration of service based architecture within the control plane for many operators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Network Function as a Software Module</a:t>
            </a:r>
          </a:p>
        </p:txBody>
      </p:sp>
      <p:sp>
        <p:nvSpPr>
          <p:cNvPr id="3" name="Content Placeholder 2"/>
          <p:cNvSpPr>
            <a:spLocks noGrp="1"/>
          </p:cNvSpPr>
          <p:nvPr>
            <p:ph idx="1"/>
          </p:nvPr>
        </p:nvSpPr>
        <p:spPr/>
        <p:txBody>
          <a:bodyPr>
            <a:normAutofit fontScale="92500" lnSpcReduction="20000"/>
          </a:bodyPr>
          <a:lstStyle/>
          <a:p>
            <a:pPr>
              <a:defRPr/>
            </a:pPr>
            <a:r>
              <a:rPr lang="en-US" dirty="0" smtClean="0"/>
              <a:t>A Network Function, like traditional 3GPP logical function, can be considered to be self contained and interchangeable in the sense that</a:t>
            </a:r>
          </a:p>
          <a:p>
            <a:pPr lvl="1">
              <a:defRPr/>
            </a:pPr>
            <a:r>
              <a:rPr lang="en-US" dirty="0" smtClean="0"/>
              <a:t>its functionality is described in specifications via </a:t>
            </a:r>
            <a:r>
              <a:rPr lang="en-US" dirty="0"/>
              <a:t>how it interacts with other </a:t>
            </a:r>
            <a:r>
              <a:rPr lang="en-US" dirty="0" smtClean="0"/>
              <a:t>Network Functions</a:t>
            </a:r>
          </a:p>
          <a:p>
            <a:pPr lvl="1">
              <a:defRPr/>
            </a:pPr>
            <a:r>
              <a:rPr lang="en-US" dirty="0" smtClean="0"/>
              <a:t>its internal working is implementation specific and not part of the standards specifications</a:t>
            </a:r>
          </a:p>
          <a:p>
            <a:pPr>
              <a:defRPr/>
            </a:pPr>
            <a:r>
              <a:rPr lang="en-US" dirty="0" smtClean="0"/>
              <a:t>In a “</a:t>
            </a:r>
            <a:r>
              <a:rPr lang="en-US" dirty="0" err="1" smtClean="0"/>
              <a:t>softwarized</a:t>
            </a:r>
            <a:r>
              <a:rPr lang="en-US" dirty="0" smtClean="0"/>
              <a:t>” or virtualized telecom network, a 3GPP Control Plane Network </a:t>
            </a:r>
            <a:r>
              <a:rPr lang="en-US" dirty="0"/>
              <a:t>Function in its implementation can be considered a software </a:t>
            </a:r>
            <a:r>
              <a:rPr lang="en-US" dirty="0" smtClean="0"/>
              <a:t>module that is </a:t>
            </a:r>
          </a:p>
          <a:p>
            <a:pPr lvl="1">
              <a:defRPr/>
            </a:pPr>
            <a:r>
              <a:rPr lang="en-US" dirty="0"/>
              <a:t>s</a:t>
            </a:r>
            <a:r>
              <a:rPr lang="en-US" dirty="0" smtClean="0"/>
              <a:t>elf </a:t>
            </a:r>
            <a:r>
              <a:rPr lang="en-US" dirty="0"/>
              <a:t>c</a:t>
            </a:r>
            <a:r>
              <a:rPr lang="en-US" dirty="0" smtClean="0"/>
              <a:t>ontained in its functionality and interacting </a:t>
            </a:r>
            <a:r>
              <a:rPr lang="en-US" dirty="0"/>
              <a:t>with other software modules through </a:t>
            </a:r>
            <a:r>
              <a:rPr lang="en-US" dirty="0" smtClean="0"/>
              <a:t>interfaces that should follow software industry trends e.g. use of APIs</a:t>
            </a:r>
          </a:p>
          <a:p>
            <a:pPr lvl="1">
              <a:defRPr/>
            </a:pPr>
            <a:r>
              <a:rPr lang="en-US" dirty="0" smtClean="0"/>
              <a:t>seamlessly interchangeable with similar software modules from other vendors in a virtual environment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smtClean="0"/>
              <a:t>Network Function Interactions</a:t>
            </a:r>
            <a:br>
              <a:rPr lang="en-US" altLang="en-US" dirty="0" smtClean="0"/>
            </a:br>
            <a:r>
              <a:rPr lang="en-US" altLang="en-US" sz="2400" dirty="0" smtClean="0"/>
              <a:t>Areas Requiring Common Understanding</a:t>
            </a:r>
          </a:p>
        </p:txBody>
      </p:sp>
      <p:sp>
        <p:nvSpPr>
          <p:cNvPr id="3" name="Content Placeholder 2"/>
          <p:cNvSpPr>
            <a:spLocks noGrp="1"/>
          </p:cNvSpPr>
          <p:nvPr>
            <p:ph idx="1"/>
          </p:nvPr>
        </p:nvSpPr>
        <p:spPr/>
        <p:txBody>
          <a:bodyPr>
            <a:normAutofit fontScale="62500" lnSpcReduction="20000"/>
          </a:bodyPr>
          <a:lstStyle/>
          <a:p>
            <a:pPr marL="0" indent="0">
              <a:buFontTx/>
              <a:buNone/>
              <a:defRPr/>
            </a:pPr>
            <a:r>
              <a:rPr lang="en-US" b="1" i="1" dirty="0" smtClean="0"/>
              <a:t>For </a:t>
            </a:r>
            <a:r>
              <a:rPr lang="en-US" b="1" i="1" dirty="0"/>
              <a:t>a “</a:t>
            </a:r>
            <a:r>
              <a:rPr lang="en-US" b="1" i="1" dirty="0" err="1"/>
              <a:t>softwarized</a:t>
            </a:r>
            <a:r>
              <a:rPr lang="en-US" b="1" i="1" dirty="0"/>
              <a:t>”/virtualized environment what is the best way to represent interactions between </a:t>
            </a:r>
            <a:r>
              <a:rPr lang="en-US" b="1" i="1" dirty="0" smtClean="0"/>
              <a:t>network functions implemented as software modules?</a:t>
            </a:r>
          </a:p>
          <a:p>
            <a:pPr lvl="1">
              <a:defRPr/>
            </a:pPr>
            <a:r>
              <a:rPr lang="en-US" dirty="0" smtClean="0"/>
              <a:t>In some instances interactions between network elements is confined to only two elements</a:t>
            </a:r>
          </a:p>
          <a:p>
            <a:pPr lvl="1">
              <a:defRPr/>
            </a:pPr>
            <a:r>
              <a:rPr lang="en-US" dirty="0" smtClean="0"/>
              <a:t>In many other instances interaction between two network elements results in triggering interaction with other network elements</a:t>
            </a:r>
          </a:p>
          <a:p>
            <a:pPr lvl="2">
              <a:defRPr/>
            </a:pPr>
            <a:r>
              <a:rPr lang="en-US" dirty="0" smtClean="0"/>
              <a:t>In some instances a response from one or more additional network functions maybe needed before responding – is that because we have been thinking about these transactions in a point to point manner and perhaps these interactions can be asynchronous and not nested? </a:t>
            </a:r>
          </a:p>
          <a:p>
            <a:pPr marL="0" indent="0">
              <a:buFontTx/>
              <a:buNone/>
              <a:defRPr/>
            </a:pPr>
            <a:endParaRPr lang="en-US" b="1" i="1" dirty="0" smtClean="0"/>
          </a:p>
          <a:p>
            <a:pPr marL="0" indent="0">
              <a:buFontTx/>
              <a:buNone/>
              <a:defRPr/>
            </a:pPr>
            <a:r>
              <a:rPr lang="en-US" b="1" i="1" dirty="0" smtClean="0"/>
              <a:t>--------------------------------------------------</a:t>
            </a:r>
          </a:p>
          <a:p>
            <a:pPr marL="0" indent="0">
              <a:buFontTx/>
              <a:buNone/>
              <a:defRPr/>
            </a:pPr>
            <a:r>
              <a:rPr lang="en-US" b="1" i="1" dirty="0" smtClean="0"/>
              <a:t>In our view event driven model that uses external triggers (e.g. incoming request on an interface) / internal timers (e.g. periodic timer) etc. should be considered as a basis for interactions between modules.</a:t>
            </a:r>
          </a:p>
          <a:p>
            <a:pPr lvl="1">
              <a:defRPr/>
            </a:pPr>
            <a:r>
              <a:rPr lang="en-US" dirty="0" smtClean="0"/>
              <a:t>The initial proposals for service based architecture already point to such an approach and we propose to use this as the basis for developing. Two service types should be considered: Request/Response and Subscribe/Notify</a:t>
            </a:r>
          </a:p>
          <a:p>
            <a:pPr lvl="1">
              <a:defRPr/>
            </a:pPr>
            <a:r>
              <a:rPr lang="en-US" dirty="0" smtClean="0"/>
              <a:t>High level software concepts similar to “semaphore” can be used to provide control over common resources across network functions / software modules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Network Function Interactions</a:t>
            </a:r>
            <a:br>
              <a:rPr lang="en-US" altLang="en-US" dirty="0" smtClean="0"/>
            </a:br>
            <a:r>
              <a:rPr lang="en-US" altLang="en-US" sz="2400" dirty="0" smtClean="0"/>
              <a:t>Areas Requiring Common Understanding</a:t>
            </a:r>
            <a:endParaRPr lang="en-US" altLang="en-US" dirty="0" smtClean="0"/>
          </a:p>
        </p:txBody>
      </p:sp>
      <p:sp>
        <p:nvSpPr>
          <p:cNvPr id="3" name="Content Placeholder 2"/>
          <p:cNvSpPr>
            <a:spLocks noGrp="1"/>
          </p:cNvSpPr>
          <p:nvPr>
            <p:ph idx="1"/>
          </p:nvPr>
        </p:nvSpPr>
        <p:spPr/>
        <p:txBody>
          <a:bodyPr>
            <a:normAutofit fontScale="70000" lnSpcReduction="20000"/>
          </a:bodyPr>
          <a:lstStyle/>
          <a:p>
            <a:pPr marL="0" indent="0">
              <a:buFontTx/>
              <a:buNone/>
              <a:defRPr/>
            </a:pPr>
            <a:r>
              <a:rPr lang="en-US" b="1" i="1" dirty="0"/>
              <a:t>What is the criteria for having a service based architecture type interactions between control plane </a:t>
            </a:r>
            <a:r>
              <a:rPr lang="en-US" b="1" i="1" dirty="0" smtClean="0"/>
              <a:t>entities?</a:t>
            </a:r>
            <a:endParaRPr lang="en-US" b="1" i="1" dirty="0"/>
          </a:p>
          <a:p>
            <a:pPr lvl="1">
              <a:defRPr/>
            </a:pPr>
            <a:r>
              <a:rPr lang="en-US" dirty="0" smtClean="0"/>
              <a:t>Is there a need to show the transactions under discussion are reusable as part of justification for service based architecture? </a:t>
            </a:r>
          </a:p>
          <a:p>
            <a:pPr marL="0" indent="0">
              <a:buFontTx/>
              <a:buNone/>
              <a:defRPr/>
            </a:pPr>
            <a:r>
              <a:rPr lang="en-US" b="1" i="1" dirty="0" smtClean="0"/>
              <a:t>Do </a:t>
            </a:r>
            <a:r>
              <a:rPr lang="en-US" b="1" i="1" dirty="0"/>
              <a:t>we need to consider two types of interactions between control plane network functions / software modules i.e. service based and traditional point to point. OR can we have ONLY service based architecture for all interactions amongst control plane </a:t>
            </a:r>
            <a:r>
              <a:rPr lang="en-US" b="1" i="1" dirty="0" smtClean="0"/>
              <a:t>modules?</a:t>
            </a:r>
            <a:endParaRPr lang="en-US" b="1" i="1" dirty="0"/>
          </a:p>
          <a:p>
            <a:pPr lvl="1">
              <a:defRPr/>
            </a:pPr>
            <a:r>
              <a:rPr lang="en-US" dirty="0"/>
              <a:t>Would having to support two types of interactions (Service based and point to point) for control plane functions complicate the architecture?</a:t>
            </a:r>
          </a:p>
          <a:p>
            <a:pPr marL="0" indent="0">
              <a:buFontTx/>
              <a:buNone/>
              <a:defRPr/>
            </a:pPr>
            <a:endParaRPr lang="en-US" b="1" i="1" dirty="0" smtClean="0"/>
          </a:p>
          <a:p>
            <a:pPr marL="0" indent="0">
              <a:buFontTx/>
              <a:buNone/>
              <a:defRPr/>
            </a:pPr>
            <a:r>
              <a:rPr lang="en-US" b="1" i="1" dirty="0" smtClean="0"/>
              <a:t>----------------------------------------------------</a:t>
            </a:r>
          </a:p>
          <a:p>
            <a:pPr marL="0" indent="0">
              <a:buFontTx/>
              <a:buNone/>
              <a:defRPr/>
            </a:pPr>
            <a:r>
              <a:rPr lang="en-US" b="1" i="1" dirty="0" smtClean="0"/>
              <a:t>In our view, in addition to reusability, simplification of the system is an additional criteria while considering support for two interface types on control plane entity. Therefore effort should be made to avoid network functions having to support two types of interfaces for communication within CP (service based and point to point based). </a:t>
            </a:r>
            <a:endParaRPr lang="en-US" dirty="0" smtClean="0"/>
          </a:p>
          <a:p>
            <a:pPr lvl="1">
              <a:defRPr/>
            </a:pPr>
            <a:r>
              <a:rPr lang="en-US" dirty="0" smtClean="0"/>
              <a:t>Exceptions can however be made where it is justified and unavoidable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smtClean="0"/>
              <a:t>Network Function Interactions</a:t>
            </a:r>
            <a:br>
              <a:rPr lang="en-US" altLang="en-US" dirty="0" smtClean="0"/>
            </a:br>
            <a:r>
              <a:rPr lang="en-US" altLang="en-US" sz="2700" dirty="0" smtClean="0"/>
              <a:t>Areas Requiring Common Understanding</a:t>
            </a:r>
            <a:endParaRPr lang="en-US" altLang="en-US" dirty="0" smtClean="0"/>
          </a:p>
        </p:txBody>
      </p:sp>
      <p:sp>
        <p:nvSpPr>
          <p:cNvPr id="3" name="Content Placeholder 2"/>
          <p:cNvSpPr>
            <a:spLocks noGrp="1"/>
          </p:cNvSpPr>
          <p:nvPr>
            <p:ph idx="1"/>
          </p:nvPr>
        </p:nvSpPr>
        <p:spPr>
          <a:xfrm>
            <a:off x="485775" y="1454150"/>
            <a:ext cx="8388350" cy="4921250"/>
          </a:xfrm>
        </p:spPr>
        <p:txBody>
          <a:bodyPr>
            <a:normAutofit fontScale="70000" lnSpcReduction="20000"/>
          </a:bodyPr>
          <a:lstStyle/>
          <a:p>
            <a:pPr marL="0" indent="0">
              <a:buFontTx/>
              <a:buNone/>
              <a:defRPr/>
            </a:pPr>
            <a:r>
              <a:rPr lang="en-US" b="1" i="1" dirty="0"/>
              <a:t>How </a:t>
            </a:r>
            <a:r>
              <a:rPr lang="en-US" b="1" i="1" dirty="0" smtClean="0"/>
              <a:t>should we </a:t>
            </a:r>
            <a:r>
              <a:rPr lang="en-US" b="1" i="1" dirty="0"/>
              <a:t>document interactions between </a:t>
            </a:r>
            <a:r>
              <a:rPr lang="en-US" b="1" i="1" dirty="0" smtClean="0"/>
              <a:t>network functions (to be implemented as software modules) at </a:t>
            </a:r>
            <a:r>
              <a:rPr lang="en-US" b="1" i="1" dirty="0"/>
              <a:t>stage 2 </a:t>
            </a:r>
            <a:r>
              <a:rPr lang="en-US" b="1" i="1" dirty="0" smtClean="0"/>
              <a:t>level?</a:t>
            </a:r>
          </a:p>
          <a:p>
            <a:pPr>
              <a:defRPr/>
            </a:pPr>
            <a:r>
              <a:rPr lang="en-US" dirty="0" smtClean="0"/>
              <a:t>Two tables per NF (one for Request/Response and one for Subscribe/Notify) with various interactions/services tabulated and perhaps their invocation indicated through a parameter. Additional information such as which network function has control over shared resources during transaction can also be added</a:t>
            </a:r>
          </a:p>
          <a:p>
            <a:pPr lvl="1">
              <a:defRPr/>
            </a:pPr>
            <a:r>
              <a:rPr lang="en-US" dirty="0" smtClean="0"/>
              <a:t>For example first parameter of the table indicates the service and the remaining parameters are interpreted based on the first parameter</a:t>
            </a:r>
          </a:p>
          <a:p>
            <a:pPr>
              <a:defRPr/>
            </a:pPr>
            <a:r>
              <a:rPr lang="en-US" dirty="0" smtClean="0"/>
              <a:t>One per Service with several interactions/services separately documented per NF</a:t>
            </a:r>
            <a:endParaRPr lang="en-US" b="1" i="1" dirty="0" smtClean="0"/>
          </a:p>
          <a:p>
            <a:pPr marL="0" indent="0">
              <a:buFontTx/>
              <a:buNone/>
              <a:defRPr/>
            </a:pPr>
            <a:r>
              <a:rPr lang="en-US" b="1" i="1" dirty="0" smtClean="0"/>
              <a:t>---------------------------------------------------</a:t>
            </a:r>
          </a:p>
          <a:p>
            <a:pPr marL="0" indent="0">
              <a:buFontTx/>
              <a:buNone/>
              <a:defRPr/>
            </a:pPr>
            <a:r>
              <a:rPr lang="en-US" b="1" i="1" dirty="0" smtClean="0"/>
              <a:t>In our view either of the two approaches can work. However use of first approach </a:t>
            </a:r>
            <a:r>
              <a:rPr lang="en-US" b="1" i="1" dirty="0" smtClean="0"/>
              <a:t>can </a:t>
            </a:r>
            <a:r>
              <a:rPr lang="en-US" b="1" i="1" dirty="0" smtClean="0"/>
              <a:t>result in a more compact and easier to maintain document. </a:t>
            </a:r>
            <a:r>
              <a:rPr lang="en-US" b="1" i="1" dirty="0"/>
              <a:t>C</a:t>
            </a:r>
            <a:r>
              <a:rPr lang="en-US" b="1" i="1" dirty="0" smtClean="0"/>
              <a:t>urrent tables may have to  be moved from TS 23.501 to TS 23.502</a:t>
            </a:r>
          </a:p>
          <a:p>
            <a:pPr>
              <a:defRPr/>
            </a:pPr>
            <a:r>
              <a:rPr lang="en-US" dirty="0" smtClean="0"/>
              <a:t>While the details on how stage 2 information like a table gets translated into for example an API is a stage 3 issue, stage 2 information should be provided in a manner that would facilitate such stage 3 work  </a:t>
            </a:r>
          </a:p>
          <a:p>
            <a:pPr>
              <a:defRPr/>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smtClean="0"/>
              <a:t>Conclusion</a:t>
            </a:r>
          </a:p>
        </p:txBody>
      </p:sp>
      <p:sp>
        <p:nvSpPr>
          <p:cNvPr id="14339" name="Content Placeholder 2"/>
          <p:cNvSpPr>
            <a:spLocks noGrp="1"/>
          </p:cNvSpPr>
          <p:nvPr>
            <p:ph idx="1"/>
          </p:nvPr>
        </p:nvSpPr>
        <p:spPr/>
        <p:txBody>
          <a:bodyPr/>
          <a:lstStyle/>
          <a:p>
            <a:r>
              <a:rPr lang="en-US" altLang="en-US" smtClean="0"/>
              <a:t>It is proposed that SA2 discuss the questions on slide #5, #6 and #7 and endorse the agreements so that normative work can progress smoothly in an efficient manner</a:t>
            </a: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31649</TotalTime>
  <Words>969</Words>
  <Application>Microsoft Office PowerPoint</Application>
  <PresentationFormat>On-screen Show (4:3)</PresentationFormat>
  <Paragraphs>50</Paragraphs>
  <Slides>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SimSun</vt:lpstr>
      <vt:lpstr>Arial</vt:lpstr>
      <vt:lpstr>Arial </vt:lpstr>
      <vt:lpstr>Calibri</vt:lpstr>
      <vt:lpstr>Times New Roman</vt:lpstr>
      <vt:lpstr>1_Office Theme</vt:lpstr>
      <vt:lpstr>Service Based Architecture for the Control Plane of 5G Core </vt:lpstr>
      <vt:lpstr>The Traditional Way Specifying Interactions between Logical Functions via Stage 2 Call Flows</vt:lpstr>
      <vt:lpstr>5G Mobile Core Control Plane Architecture</vt:lpstr>
      <vt:lpstr>Network Function as a Software Module</vt:lpstr>
      <vt:lpstr>Network Function Interactions Areas Requiring Common Understanding</vt:lpstr>
      <vt:lpstr>Network Function Interactions Areas Requiring Common Understanding</vt:lpstr>
      <vt:lpstr>Network Function Interactions Areas Requiring Common Understanding</vt:lpstr>
      <vt:lpstr>Conclusion</vt:lpstr>
    </vt:vector>
  </TitlesOfParts>
  <Company>Huawei Technologies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Structuring the TS work and phase 2 of NextGen study</dc:title>
  <dc:creator>Patrice Hédé</dc:creator>
  <dc:description>Template © 2009  3GPP, All rights reserved</dc:description>
  <cp:lastModifiedBy>fb1</cp:lastModifiedBy>
  <cp:revision>853</cp:revision>
  <dcterms:created xsi:type="dcterms:W3CDTF">2008-08-30T09:32:10Z</dcterms:created>
  <dcterms:modified xsi:type="dcterms:W3CDTF">2017-02-06T18:53:17Z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